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3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4" r:id="rId1"/>
    <p:sldMasterId id="2147483858" r:id="rId2"/>
    <p:sldMasterId id="2147483891" r:id="rId3"/>
    <p:sldMasterId id="2147483924" r:id="rId4"/>
  </p:sldMasterIdLst>
  <p:notesMasterIdLst>
    <p:notesMasterId r:id="rId23"/>
  </p:notesMasterIdLst>
  <p:handoutMasterIdLst>
    <p:handoutMasterId r:id="rId24"/>
  </p:handoutMasterIdLst>
  <p:sldIdLst>
    <p:sldId id="377" r:id="rId5"/>
    <p:sldId id="359" r:id="rId6"/>
    <p:sldId id="360" r:id="rId7"/>
    <p:sldId id="361" r:id="rId8"/>
    <p:sldId id="363" r:id="rId9"/>
    <p:sldId id="364" r:id="rId10"/>
    <p:sldId id="366" r:id="rId11"/>
    <p:sldId id="365" r:id="rId12"/>
    <p:sldId id="369" r:id="rId13"/>
    <p:sldId id="371" r:id="rId14"/>
    <p:sldId id="378" r:id="rId15"/>
    <p:sldId id="356" r:id="rId16"/>
    <p:sldId id="373" r:id="rId17"/>
    <p:sldId id="374" r:id="rId18"/>
    <p:sldId id="376" r:id="rId19"/>
    <p:sldId id="375" r:id="rId20"/>
    <p:sldId id="362" r:id="rId21"/>
    <p:sldId id="379" r:id="rId22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y ppt" id="{4CF59A4A-CF39-554B-A754-84DD1F1EB9F9}">
          <p14:sldIdLst>
            <p14:sldId id="377"/>
            <p14:sldId id="359"/>
            <p14:sldId id="360"/>
            <p14:sldId id="361"/>
            <p14:sldId id="363"/>
            <p14:sldId id="364"/>
            <p14:sldId id="366"/>
            <p14:sldId id="365"/>
            <p14:sldId id="369"/>
            <p14:sldId id="371"/>
            <p14:sldId id="378"/>
            <p14:sldId id="356"/>
            <p14:sldId id="373"/>
            <p14:sldId id="374"/>
            <p14:sldId id="376"/>
            <p14:sldId id="375"/>
            <p14:sldId id="362"/>
            <p14:sldId id="3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BEBE"/>
    <a:srgbClr val="F8F8F8"/>
    <a:srgbClr val="0062FF"/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B27981-22D8-AA4F-BD42-4BBBA611B251}" v="578" dt="2020-07-21T14:25:58.3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6"/>
    <p:restoredTop sz="95878"/>
  </p:normalViewPr>
  <p:slideViewPr>
    <p:cSldViewPr snapToGrid="0" snapToObjects="1">
      <p:cViewPr varScale="1">
        <p:scale>
          <a:sx n="145" d="100"/>
          <a:sy n="145" d="100"/>
        </p:scale>
        <p:origin x="37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83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Default X gate</c:v>
                </c:pt>
                <c:pt idx="1">
                  <c:v>GRAPE X gate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303</c:v>
                </c:pt>
                <c:pt idx="1">
                  <c:v>493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E4-6D47-B8BB-D354728145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Default X gate</c:v>
                </c:pt>
                <c:pt idx="1">
                  <c:v>GRAPE X gate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 formatCode="General">
                  <c:v>3793</c:v>
                </c:pt>
                <c:pt idx="1">
                  <c:v>3603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E4-6D47-B8BB-D354728145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2783184"/>
        <c:axId val="172356976"/>
      </c:barChart>
      <c:catAx>
        <c:axId val="172783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56976"/>
        <c:crosses val="autoZero"/>
        <c:auto val="1"/>
        <c:lblAlgn val="ctr"/>
        <c:lblOffset val="100"/>
        <c:noMultiLvlLbl val="0"/>
      </c:catAx>
      <c:valAx>
        <c:axId val="172356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783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530AD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Default H gate</c:v>
                </c:pt>
                <c:pt idx="1">
                  <c:v>GRAPE H gate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#,##0">
                  <c:v>2168</c:v>
                </c:pt>
                <c:pt idx="1">
                  <c:v>1856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76-2344-A504-5CE94564287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Default H gate</c:v>
                </c:pt>
                <c:pt idx="1">
                  <c:v>GRAPE H gate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1928</c:v>
                </c:pt>
                <c:pt idx="1">
                  <c:v>2240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76-2344-A504-5CE9456428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2783184"/>
        <c:axId val="172356976"/>
      </c:barChart>
      <c:catAx>
        <c:axId val="172783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56976"/>
        <c:crosses val="autoZero"/>
        <c:auto val="1"/>
        <c:lblAlgn val="ctr"/>
        <c:lblOffset val="100"/>
        <c:noMultiLvlLbl val="0"/>
      </c:catAx>
      <c:valAx>
        <c:axId val="172356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783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System Font Regular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Arial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System Font Regular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.AppleSystemUIFont" charset="-120"/>
      <a:buChar char="»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that graph is from </a:t>
            </a:r>
            <a:r>
              <a:rPr lang="en-US" dirty="0" err="1"/>
              <a:t>Yunong’s</a:t>
            </a:r>
            <a:r>
              <a:rPr lang="en-US" dirty="0"/>
              <a:t> paper also These calibrations are not optimal in the presence of error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30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change in </a:t>
            </a:r>
            <a:r>
              <a:rPr lang="en-US" dirty="0" err="1"/>
              <a:t>yunong</a:t>
            </a:r>
            <a:r>
              <a:rPr lang="en-US" dirty="0"/>
              <a:t>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590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0" i="0" kern="1200" dirty="0">
                <a:solidFill>
                  <a:schemeClr val="bg1"/>
                </a:solidFill>
                <a:effectLst/>
                <a:latin typeface="IBM Plex Sans" panose="020B0503050203000203" pitchFamily="34" charset="0"/>
                <a:ea typeface="+mn-ea"/>
                <a:cs typeface="+mn-cs"/>
              </a:rPr>
              <a:t>Mention that we are working with GRAPE with a state to state transfer as an objective function(</a:t>
            </a:r>
            <a:r>
              <a:rPr lang="en-US" sz="1000" b="0" i="0" kern="1200" dirty="0" err="1">
                <a:solidFill>
                  <a:schemeClr val="bg1"/>
                </a:solidFill>
                <a:effectLst/>
                <a:latin typeface="IBM Plex Sans" panose="020B0503050203000203" pitchFamily="34" charset="0"/>
                <a:ea typeface="+mn-ea"/>
                <a:cs typeface="+mn-cs"/>
              </a:rPr>
              <a:t>fpsu</a:t>
            </a:r>
            <a:r>
              <a:rPr lang="en-US" sz="1000" b="0" i="0" kern="1200" dirty="0">
                <a:solidFill>
                  <a:schemeClr val="bg1"/>
                </a:solidFill>
                <a:effectLst/>
                <a:latin typeface="IBM Plex Sans" panose="020B0503050203000203" pitchFamily="34" charset="0"/>
                <a:ea typeface="+mn-ea"/>
                <a:cs typeface="+mn-cs"/>
              </a:rPr>
              <a:t>). But in general we could use any OCT technique such as those presented by Sophia yesterday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998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750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speedup of 1.5x for x gate in </a:t>
            </a:r>
            <a:r>
              <a:rPr lang="en-US" dirty="0" err="1"/>
              <a:t>Yunong</a:t>
            </a:r>
            <a:r>
              <a:rPr lang="en-US" dirty="0"/>
              <a:t> paper, also note that with a more physical model better results – highlight this, important to have most accurate physical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26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missing process fidelity because of </a:t>
            </a:r>
            <a:r>
              <a:rPr lang="en-US" dirty="0" err="1"/>
              <a:t>github</a:t>
            </a:r>
            <a:r>
              <a:rPr lang="en-US" dirty="0"/>
              <a:t> but feeling confident</a:t>
            </a:r>
          </a:p>
          <a:p>
            <a:endParaRPr lang="en-US" dirty="0"/>
          </a:p>
          <a:p>
            <a:r>
              <a:rPr lang="en-US" dirty="0"/>
              <a:t>-- ideal is with </a:t>
            </a:r>
            <a:r>
              <a:rPr lang="en-US" dirty="0" err="1"/>
              <a:t>qasm</a:t>
            </a:r>
            <a:r>
              <a:rPr lang="en-US" dirty="0"/>
              <a:t>, less noise then </a:t>
            </a:r>
            <a:r>
              <a:rPr lang="en-US" dirty="0" err="1"/>
              <a:t>pulseAer</a:t>
            </a:r>
            <a:r>
              <a:rPr lang="en-US" dirty="0"/>
              <a:t>?</a:t>
            </a:r>
          </a:p>
          <a:p>
            <a:r>
              <a:rPr lang="en-US" dirty="0"/>
              <a:t>compared to unitary which is run on unitary simulator 0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729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need a way to estimate the system Hamiltonian for this compilation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21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3077"/>
            <a:ext cx="521589" cy="20679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FE40CCE-4D26-C04C-BE6A-001FD71387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312" y="4585189"/>
            <a:ext cx="370352" cy="3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17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32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9619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4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27059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ue 60 rectangle">
            <a:extLst>
              <a:ext uri="{FF2B5EF4-FFF2-40B4-BE49-F238E27FC236}">
                <a16:creationId xmlns:a16="http://schemas.microsoft.com/office/drawing/2014/main" id="{91D1D188-D7EA-5A44-A392-6E9BFB996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F04016-134E-5847-8C7D-495FF4D6E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60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6068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0008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6" y="201613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3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8" y="3205697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72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62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298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515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54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3077"/>
            <a:ext cx="521589" cy="206791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A87B096-0345-E040-8544-9CEA401AC1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312" y="4585189"/>
            <a:ext cx="370352" cy="3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21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860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24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752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0465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693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2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806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484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18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37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872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23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547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06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382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362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647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394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408BF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532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accent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248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09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2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386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596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532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08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7534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999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3610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819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5954" y="2315617"/>
            <a:ext cx="1292095" cy="51226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899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5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9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873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70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bm sign-off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80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 (1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irstname Lastname"/>
          <p:cNvSpPr txBox="1">
            <a:spLocks noGrp="1"/>
          </p:cNvSpPr>
          <p:nvPr>
            <p:ph type="body" sz="quarter" idx="21"/>
          </p:nvPr>
        </p:nvSpPr>
        <p:spPr>
          <a:xfrm>
            <a:off x="219456" y="969263"/>
            <a:ext cx="4142233" cy="3158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r>
              <a:t>Firstname Lastname</a:t>
            </a:r>
          </a:p>
        </p:txBody>
      </p:sp>
      <p:sp>
        <p:nvSpPr>
          <p:cNvPr id="12" name="Job Title"/>
          <p:cNvSpPr txBox="1">
            <a:spLocks noGrp="1"/>
          </p:cNvSpPr>
          <p:nvPr>
            <p:ph type="body" sz="quarter" idx="22"/>
          </p:nvPr>
        </p:nvSpPr>
        <p:spPr>
          <a:xfrm>
            <a:off x="219456" y="1218942"/>
            <a:ext cx="4142233" cy="3158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r>
              <a:t>Job Title</a:t>
            </a:r>
          </a:p>
        </p:txBody>
      </p:sp>
      <p:sp>
        <p:nvSpPr>
          <p:cNvPr id="13" name="Line"/>
          <p:cNvSpPr/>
          <p:nvPr/>
        </p:nvSpPr>
        <p:spPr>
          <a:xfrm flipH="1" flipV="1">
            <a:off x="231514" y="762321"/>
            <a:ext cx="692075" cy="1"/>
          </a:xfrm>
          <a:prstGeom prst="line">
            <a:avLst/>
          </a:prstGeom>
          <a:ln w="25400">
            <a:solidFill>
              <a:srgbClr val="4089FF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i="1">
                <a:solidFill>
                  <a:schemeClr val="accent2">
                    <a:hueOff val="-6091583"/>
                    <a:satOff val="-99933"/>
                    <a:lumOff val="24311"/>
                  </a:schemeClr>
                </a:solidFill>
              </a:defRPr>
            </a:pPr>
            <a:endParaRPr/>
          </a:p>
        </p:txBody>
      </p:sp>
      <p:sp>
        <p:nvSpPr>
          <p:cNvPr id="14" name="IBM Quantum template"/>
          <p:cNvSpPr txBox="1">
            <a:spLocks noGrp="1"/>
          </p:cNvSpPr>
          <p:nvPr>
            <p:ph type="body" sz="quarter" idx="23"/>
          </p:nvPr>
        </p:nvSpPr>
        <p:spPr>
          <a:xfrm>
            <a:off x="210311" y="119720"/>
            <a:ext cx="4606461" cy="50999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IBM Quantum template</a:t>
            </a:r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202" y="4770946"/>
            <a:ext cx="1115569" cy="15866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Footer Placeholder"/>
          <p:cNvSpPr txBox="1"/>
          <p:nvPr/>
        </p:nvSpPr>
        <p:spPr>
          <a:xfrm>
            <a:off x="228666" y="4807743"/>
            <a:ext cx="411473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685991">
              <a:lnSpc>
                <a:spcPct val="100000"/>
              </a:lnSpc>
              <a:defRPr sz="600">
                <a:solidFill>
                  <a:schemeClr val="accent2">
                    <a:hueOff val="-6091583"/>
                    <a:satOff val="-99933"/>
                    <a:lumOff val="24311"/>
                  </a:schemeClr>
                </a:solidFill>
              </a:defRPr>
            </a:lvl1pPr>
          </a:lstStyle>
          <a:p>
            <a:r>
              <a:t>IBM Quantum / © 2020 IBM Corporation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5300798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38" Type="http://schemas.openxmlformats.org/officeDocument/2006/relationships/slideLayout" Target="../slideLayouts/slideLayout74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37" Type="http://schemas.openxmlformats.org/officeDocument/2006/relationships/slideLayout" Target="../slideLayouts/slideLayout73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06.xml"/><Relationship Id="rId37" Type="http://schemas.openxmlformats.org/officeDocument/2006/relationships/theme" Target="../theme/theme3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8.xml"/><Relationship Id="rId26" Type="http://schemas.openxmlformats.org/officeDocument/2006/relationships/slideLayout" Target="../slideLayouts/slideLayout136.xml"/><Relationship Id="rId21" Type="http://schemas.openxmlformats.org/officeDocument/2006/relationships/slideLayout" Target="../slideLayouts/slideLayout131.xml"/><Relationship Id="rId34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7.xml"/><Relationship Id="rId25" Type="http://schemas.openxmlformats.org/officeDocument/2006/relationships/slideLayout" Target="../slideLayouts/slideLayout135.xml"/><Relationship Id="rId33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26.xml"/><Relationship Id="rId20" Type="http://schemas.openxmlformats.org/officeDocument/2006/relationships/slideLayout" Target="../slideLayouts/slideLayout130.xml"/><Relationship Id="rId29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34.xml"/><Relationship Id="rId32" Type="http://schemas.openxmlformats.org/officeDocument/2006/relationships/slideLayout" Target="../slideLayouts/slideLayout142.xml"/><Relationship Id="rId37" Type="http://schemas.openxmlformats.org/officeDocument/2006/relationships/theme" Target="../theme/theme4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23" Type="http://schemas.openxmlformats.org/officeDocument/2006/relationships/slideLayout" Target="../slideLayouts/slideLayout133.xml"/><Relationship Id="rId28" Type="http://schemas.openxmlformats.org/officeDocument/2006/relationships/slideLayout" Target="../slideLayouts/slideLayout138.xml"/><Relationship Id="rId36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129.xml"/><Relationship Id="rId31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Relationship Id="rId22" Type="http://schemas.openxmlformats.org/officeDocument/2006/relationships/slideLayout" Target="../slideLayouts/slideLayout132.xml"/><Relationship Id="rId27" Type="http://schemas.openxmlformats.org/officeDocument/2006/relationships/slideLayout" Target="../slideLayouts/slideLayout137.xml"/><Relationship Id="rId30" Type="http://schemas.openxmlformats.org/officeDocument/2006/relationships/slideLayout" Target="../slideLayouts/slideLayout140.xml"/><Relationship Id="rId35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959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974" r:id="rId32"/>
    <p:sldLayoutId id="2147483975" r:id="rId33"/>
    <p:sldLayoutId id="2147483976" r:id="rId34"/>
    <p:sldLayoutId id="2147483977" r:id="rId35"/>
    <p:sldLayoutId id="2147483978" r:id="rId3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9978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958" r:id="rId19"/>
    <p:sldLayoutId id="2147483878" r:id="rId20"/>
    <p:sldLayoutId id="2147483879" r:id="rId21"/>
    <p:sldLayoutId id="2147483880" r:id="rId22"/>
    <p:sldLayoutId id="2147483881" r:id="rId23"/>
    <p:sldLayoutId id="2147483882" r:id="rId24"/>
    <p:sldLayoutId id="2147483883" r:id="rId25"/>
    <p:sldLayoutId id="2147483884" r:id="rId26"/>
    <p:sldLayoutId id="2147483885" r:id="rId27"/>
    <p:sldLayoutId id="2147483886" r:id="rId28"/>
    <p:sldLayoutId id="2147483887" r:id="rId29"/>
    <p:sldLayoutId id="2147483888" r:id="rId30"/>
    <p:sldLayoutId id="2147483889" r:id="rId31"/>
    <p:sldLayoutId id="2147483890" r:id="rId32"/>
    <p:sldLayoutId id="2147483969" r:id="rId33"/>
    <p:sldLayoutId id="2147483970" r:id="rId34"/>
    <p:sldLayoutId id="2147483971" r:id="rId35"/>
    <p:sldLayoutId id="2147483972" r:id="rId36"/>
    <p:sldLayoutId id="2147483973" r:id="rId37"/>
    <p:sldLayoutId id="2147483979" r:id="rId3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64" r:id="rId32"/>
    <p:sldLayoutId id="2147483965" r:id="rId33"/>
    <p:sldLayoutId id="2147483966" r:id="rId34"/>
    <p:sldLayoutId id="2147483967" r:id="rId35"/>
    <p:sldLayoutId id="2147483968" r:id="rId3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857" r:id="rId32"/>
    <p:sldLayoutId id="2147483962" r:id="rId33"/>
    <p:sldLayoutId id="2147483961" r:id="rId34"/>
    <p:sldLayoutId id="2147483963" r:id="rId35"/>
    <p:sldLayoutId id="2147483956" r:id="rId3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qiskit.org/documentation/stubs/qiskit.ignis.verification.process_tomography_circuits.html" TargetMode="External"/><Relationship Id="rId3" Type="http://schemas.openxmlformats.org/officeDocument/2006/relationships/hyperlink" Target="https://qiskit.org/textbook/ch-states/single-qubit-gates.html" TargetMode="External"/><Relationship Id="rId7" Type="http://schemas.openxmlformats.org/officeDocument/2006/relationships/hyperlink" Target="http://qutip.org/docs/latest/guide/guide-control.html" TargetMode="External"/><Relationship Id="rId2" Type="http://schemas.openxmlformats.org/officeDocument/2006/relationships/hyperlink" Target="https://gifer.com/en/LE57" TargetMode="External"/><Relationship Id="rId1" Type="http://schemas.openxmlformats.org/officeDocument/2006/relationships/slideLayout" Target="../slideLayouts/slideLayout91.xml"/><Relationship Id="rId6" Type="http://schemas.openxmlformats.org/officeDocument/2006/relationships/hyperlink" Target="https://www.geeksforgeeks.org/introduction-hill-climbing-artificial-intelligence/" TargetMode="External"/><Relationship Id="rId5" Type="http://schemas.openxmlformats.org/officeDocument/2006/relationships/hyperlink" Target="https://www.youtube.com/watch?v=xt0EOY0GcuI" TargetMode="External"/><Relationship Id="rId4" Type="http://schemas.openxmlformats.org/officeDocument/2006/relationships/hyperlink" Target="https://arxiv.org/pdf/1902.01474.pdf" TargetMode="External"/><Relationship Id="rId9" Type="http://schemas.openxmlformats.org/officeDocument/2006/relationships/hyperlink" Target="https://arxiv.org/pdf/2006.02837.pdf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gif"/><Relationship Id="rId5" Type="http://schemas.openxmlformats.org/officeDocument/2006/relationships/image" Target="../media/image49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emf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raphic 5" descr="Graphic 5"/>
          <p:cNvPicPr>
            <a:picLocks noChangeAspect="1"/>
          </p:cNvPicPr>
          <p:nvPr/>
        </p:nvPicPr>
        <p:blipFill>
          <a:blip r:embed="rId2"/>
          <a:srcRect r="30389"/>
          <a:stretch>
            <a:fillRect/>
          </a:stretch>
        </p:blipFill>
        <p:spPr>
          <a:xfrm>
            <a:off x="4409773" y="0"/>
            <a:ext cx="4734229" cy="431703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Firstname Lastname">
            <a:extLst>
              <a:ext uri="{FF2B5EF4-FFF2-40B4-BE49-F238E27FC236}">
                <a16:creationId xmlns:a16="http://schemas.microsoft.com/office/drawing/2014/main" id="{ED3E89FE-B2F4-104E-B727-E550AC34B435}"/>
              </a:ext>
            </a:extLst>
          </p:cNvPr>
          <p:cNvSpPr txBox="1">
            <a:spLocks/>
          </p:cNvSpPr>
          <p:nvPr/>
        </p:nvSpPr>
        <p:spPr>
          <a:xfrm>
            <a:off x="219456" y="969263"/>
            <a:ext cx="4142233" cy="315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1pPr>
            <a:lvl2pPr marL="345187" marR="0" indent="-347472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516640" marR="0" indent="-347472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802393" marR="0" indent="-347472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977020" marR="0" indent="-347472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756614" marR="0" indent="-302563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119184" marR="0" indent="-302563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481753" marR="0" indent="-302563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844323" marR="0" indent="-302563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sym typeface="IBM Plex Sans"/>
              </a:rPr>
              <a:t>Ben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sym typeface="IBM Plex Sans"/>
              </a:rPr>
              <a:t>Rosand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sp>
        <p:nvSpPr>
          <p:cNvPr id="14" name="Job Title">
            <a:extLst>
              <a:ext uri="{FF2B5EF4-FFF2-40B4-BE49-F238E27FC236}">
                <a16:creationId xmlns:a16="http://schemas.microsoft.com/office/drawing/2014/main" id="{0425DEEA-B0EA-8A41-AE56-43031ACB191A}"/>
              </a:ext>
            </a:extLst>
          </p:cNvPr>
          <p:cNvSpPr txBox="1">
            <a:spLocks/>
          </p:cNvSpPr>
          <p:nvPr/>
        </p:nvSpPr>
        <p:spPr>
          <a:xfrm>
            <a:off x="219456" y="1218942"/>
            <a:ext cx="4142233" cy="315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1pPr>
            <a:lvl2pPr marL="345187" marR="0" indent="-347472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516640" marR="0" indent="-347472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802393" marR="0" indent="-347472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977020" marR="0" indent="-347472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756614" marR="0" indent="-302563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119184" marR="0" indent="-302563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481753" marR="0" indent="-302563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844323" marR="0" indent="-302563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sym typeface="IBM Plex Sans"/>
              </a:rPr>
              <a:t>IBM Quantum Intern</a:t>
            </a:r>
          </a:p>
        </p:txBody>
      </p:sp>
      <p:sp>
        <p:nvSpPr>
          <p:cNvPr id="16" name="IBM Quantum template">
            <a:extLst>
              <a:ext uri="{FF2B5EF4-FFF2-40B4-BE49-F238E27FC236}">
                <a16:creationId xmlns:a16="http://schemas.microsoft.com/office/drawing/2014/main" id="{FC3DEEBD-57F3-5B4E-AFC9-FDCE89CEF2F7}"/>
              </a:ext>
            </a:extLst>
          </p:cNvPr>
          <p:cNvSpPr txBox="1">
            <a:spLocks/>
          </p:cNvSpPr>
          <p:nvPr/>
        </p:nvSpPr>
        <p:spPr>
          <a:xfrm>
            <a:off x="210311" y="119720"/>
            <a:ext cx="4606461" cy="64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925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45187" marR="0" indent="-347472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516640" marR="0" indent="-347472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802393" marR="0" indent="-347472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977020" marR="0" indent="-347472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756614" marR="0" indent="-302563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119184" marR="0" indent="-302563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481753" marR="0" indent="-302563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844323" marR="0" indent="-302563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2400" kern="0" dirty="0">
                <a:latin typeface="IBM Plex Sans" panose="020B0503050203000203" pitchFamily="34" charset="0"/>
              </a:rPr>
              <a:t>Quantum Optimal Control: Using GRAPE to Generate Optimal Pulses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sym typeface="IBM Plex Sans Light"/>
            </a:endParaRPr>
          </a:p>
        </p:txBody>
      </p:sp>
      <p:sp>
        <p:nvSpPr>
          <p:cNvPr id="20" name="Job Title">
            <a:extLst>
              <a:ext uri="{FF2B5EF4-FFF2-40B4-BE49-F238E27FC236}">
                <a16:creationId xmlns:a16="http://schemas.microsoft.com/office/drawing/2014/main" id="{257668EA-6989-C241-81F0-B4D35528B30E}"/>
              </a:ext>
            </a:extLst>
          </p:cNvPr>
          <p:cNvSpPr txBox="1">
            <a:spLocks/>
          </p:cNvSpPr>
          <p:nvPr/>
        </p:nvSpPr>
        <p:spPr>
          <a:xfrm>
            <a:off x="210311" y="1657030"/>
            <a:ext cx="4142233" cy="882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1pPr>
            <a:lvl2pPr marL="345187" marR="0" indent="-347472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516640" marR="0" indent="-347472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802393" marR="0" indent="-347472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977020" marR="0" indent="-347472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756614" marR="0" indent="-302563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119184" marR="0" indent="-302563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481753" marR="0" indent="-302563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844323" marR="0" indent="-302563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latin typeface="IBM Plex Sans"/>
              </a:rPr>
              <a:t>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latin typeface="IBM Plex Sans"/>
              </a:rPr>
              <a:t>Thomas Alexander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latin typeface="IBM Plex Sans"/>
              </a:rPr>
              <a:t>Zachary Schoenfeld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2C82CA-977D-774E-9D75-88C7FA344309}"/>
              </a:ext>
            </a:extLst>
          </p:cNvPr>
          <p:cNvCxnSpPr>
            <a:cxnSpLocks/>
          </p:cNvCxnSpPr>
          <p:nvPr/>
        </p:nvCxnSpPr>
        <p:spPr bwMode="auto">
          <a:xfrm>
            <a:off x="219456" y="762319"/>
            <a:ext cx="838200" cy="0"/>
          </a:xfrm>
          <a:prstGeom prst="line">
            <a:avLst/>
          </a:prstGeom>
          <a:ln>
            <a:solidFill>
              <a:srgbClr val="0062FF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22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1"/>
    </mc:Choice>
    <mc:Fallback xmlns="">
      <p:transition spd="slow" advTm="86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56BCD-9F95-9640-81CD-410E745E6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 anchor="t">
            <a:normAutofit/>
          </a:bodyPr>
          <a:lstStyle/>
          <a:p>
            <a:r>
              <a:rPr lang="en-US" dirty="0"/>
              <a:t>Quantum Process Tomography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42734CC-06F5-426D-A7B2-46C83BD445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response on every permutation of start basis and measurement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3">
                <a:extLst>
                  <a:ext uri="{FF2B5EF4-FFF2-40B4-BE49-F238E27FC236}">
                    <a16:creationId xmlns:a16="http://schemas.microsoft.com/office/drawing/2014/main" id="{CF4D50F0-5FD4-4270-B5FA-EF22725147A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4572000" y="0"/>
                <a:ext cx="4572000" cy="2571750"/>
              </a:xfrm>
            </p:spPr>
            <p:txBody>
              <a:bodyPr/>
              <a:lstStyle/>
              <a:p>
                <a:r>
                  <a:rPr lang="en-US" dirty="0"/>
                  <a:t>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tart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|0&gt;</m:t>
                    </m:r>
                  </m:oMath>
                </a14:m>
                <a:r>
                  <a:rPr lang="en-US" dirty="0"/>
                  <a:t> apply X gate and measure in X basis</a:t>
                </a:r>
              </a:p>
            </p:txBody>
          </p:sp>
        </mc:Choice>
        <mc:Fallback xmlns="">
          <p:sp>
            <p:nvSpPr>
              <p:cNvPr id="24" name="Content Placeholder 3">
                <a:extLst>
                  <a:ext uri="{FF2B5EF4-FFF2-40B4-BE49-F238E27FC236}">
                    <a16:creationId xmlns:a16="http://schemas.microsoft.com/office/drawing/2014/main" id="{CF4D50F0-5FD4-4270-B5FA-EF22725147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4572000" y="0"/>
                <a:ext cx="4572000" cy="257175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3846B5D-0722-074F-B87F-46B86C005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85331"/>
            <a:ext cx="4572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BE2D192-F7BA-1343-884F-1505C2FE15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IBM Quantum / July 21 2020 / © 2020 IBM Corporation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A7C96D9-EF5E-EE4E-888C-C93E6519B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1" y="4787900"/>
            <a:ext cx="1828732" cy="16668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EAD86F5-90A4-3643-9294-A293A90B3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805" y="964519"/>
            <a:ext cx="3050389" cy="14273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612095-1915-2547-A354-EEF070F68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796248"/>
            <a:ext cx="4571999" cy="21968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22CC38-6E55-7B47-8975-31EDB8996D32}"/>
              </a:ext>
            </a:extLst>
          </p:cNvPr>
          <p:cNvSpPr txBox="1"/>
          <p:nvPr/>
        </p:nvSpPr>
        <p:spPr>
          <a:xfrm>
            <a:off x="4681057" y="2785145"/>
            <a:ext cx="4068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GRAPE X gate fidelity (missing process see git)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92635F-FE23-5842-A1CF-4FCCD0B551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66" y="4215030"/>
            <a:ext cx="2005248" cy="565369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9DB6C513-30C8-1340-959B-F00EECCEEE52}"/>
              </a:ext>
            </a:extLst>
          </p:cNvPr>
          <p:cNvSpPr/>
          <p:nvPr/>
        </p:nvSpPr>
        <p:spPr bwMode="auto">
          <a:xfrm>
            <a:off x="1889545" y="4028822"/>
            <a:ext cx="147852" cy="134672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86797B-8686-0649-A32F-E63B25EE0230}"/>
              </a:ext>
            </a:extLst>
          </p:cNvPr>
          <p:cNvSpPr txBox="1"/>
          <p:nvPr/>
        </p:nvSpPr>
        <p:spPr>
          <a:xfrm>
            <a:off x="3776706" y="3993050"/>
            <a:ext cx="1133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308903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11"/>
    </mc:Choice>
    <mc:Fallback xmlns="">
      <p:transition spd="slow" advTm="8061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374149-CC77-5145-BEA5-047F8834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XACC QOC pipeline [9]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AAA2D7-C645-E841-B571-65D94904C3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XACC example pipeline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583E8FD-35EC-ED4F-9865-5F3579DA44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15671" r="-15668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E24725-9015-E841-8921-199224574E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50847C-1372-EE47-8C41-AC6BEAF738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Pulse Pipeline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Quantum Logic Gates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Gates </a:t>
            </a:r>
            <a:r>
              <a:rPr lang="en-US" dirty="0" err="1"/>
              <a:t>transpiled</a:t>
            </a:r>
            <a:r>
              <a:rPr lang="en-US" dirty="0"/>
              <a:t> to basis gates</a:t>
            </a:r>
          </a:p>
        </p:txBody>
      </p:sp>
      <p:sp>
        <p:nvSpPr>
          <p:cNvPr id="2" name="Content Placeholder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Basis gates compiled to pulses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Pulses run on hardware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4E1BAE1A-D2A4-EB4E-BC36-4E0B6D0454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65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03"/>
    </mc:Choice>
    <mc:Fallback xmlns="">
      <p:transition spd="slow" advTm="1480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Pulse Pipeline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Quantum Logic Gates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Gates </a:t>
            </a:r>
            <a:r>
              <a:rPr lang="en-US" dirty="0" err="1"/>
              <a:t>transpiled</a:t>
            </a:r>
            <a:r>
              <a:rPr lang="en-US" dirty="0"/>
              <a:t> to basis gates</a:t>
            </a:r>
          </a:p>
        </p:txBody>
      </p:sp>
      <p:sp>
        <p:nvSpPr>
          <p:cNvPr id="2" name="Content Placeholder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Basis gates compiled to pulses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Pulses run on hardware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4E1BAE1A-D2A4-EB4E-BC36-4E0B6D0454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pic>
        <p:nvPicPr>
          <p:cNvPr id="11" name="Graphic 10" descr="Processor">
            <a:extLst>
              <a:ext uri="{FF2B5EF4-FFF2-40B4-BE49-F238E27FC236}">
                <a16:creationId xmlns:a16="http://schemas.microsoft.com/office/drawing/2014/main" id="{8D17AEC2-1ABF-8242-9892-976337513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7800" y="16550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1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3"/>
    </mc:Choice>
    <mc:Fallback xmlns="">
      <p:transition spd="slow" advTm="755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</a:t>
            </a:r>
            <a:r>
              <a:rPr lang="en-US" dirty="0" err="1"/>
              <a:t>Qiskit</a:t>
            </a:r>
            <a:r>
              <a:rPr lang="en-US" dirty="0"/>
              <a:t> Pulse Pipeline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Quantum Logic Gates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Gates </a:t>
            </a:r>
            <a:r>
              <a:rPr lang="en-US" dirty="0" err="1"/>
              <a:t>transpiled</a:t>
            </a:r>
            <a:r>
              <a:rPr lang="en-US" dirty="0"/>
              <a:t> to basis gates</a:t>
            </a:r>
          </a:p>
        </p:txBody>
      </p:sp>
      <p:sp>
        <p:nvSpPr>
          <p:cNvPr id="2" name="Content Placeholder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Basis gates compiled to pulses, with some gates compiled to GRAPE pulses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Pulses run on hardware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4E1BAE1A-D2A4-EB4E-BC36-4E0B6D0454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42BB0270-D97A-3D4B-A580-769BEBB44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16550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9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14"/>
    </mc:Choice>
    <mc:Fallback xmlns="">
      <p:transition spd="slow" advTm="2891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0D7C-42E6-FD43-A00A-6D387BEF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4A990-F5F3-7E41-A91D-CE01991C13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Package and submit PR for single qubit QOC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in gate aggregation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Extend to multiple qubits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wrapper for </a:t>
            </a:r>
            <a:r>
              <a:rPr lang="en-US" dirty="0" err="1"/>
              <a:t>qutip</a:t>
            </a:r>
            <a:r>
              <a:rPr lang="en-US" dirty="0"/>
              <a:t> and </a:t>
            </a:r>
            <a:r>
              <a:rPr lang="en-US" dirty="0" err="1"/>
              <a:t>qiskit</a:t>
            </a:r>
            <a:r>
              <a:rPr lang="en-US" dirty="0"/>
              <a:t> </a:t>
            </a:r>
            <a:r>
              <a:rPr lang="en-US" dirty="0" err="1"/>
              <a:t>hamiltonians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0CB8F-614A-2C4E-9506-55726BC7B3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E2D53-E641-FB42-9C99-44F0CFDB56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3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53"/>
    </mc:Choice>
    <mc:Fallback xmlns="">
      <p:transition spd="slow" advTm="3225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9AB95F-8380-D24D-89F6-DB5A1CA5C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4AD7FF-5511-C241-BF5A-B488F373F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76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2"/>
    </mc:Choice>
    <mc:Fallback xmlns="">
      <p:transition spd="slow" advTm="442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6E07-70C6-8249-B5CD-8EF19885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919BC-C527-EB4D-9B03-9F6B28C1D6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9317F-A8F2-1D43-8BCF-9E5C389FB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52E8E-4D84-A741-8A91-DE3E7F3C8043}"/>
              </a:ext>
            </a:extLst>
          </p:cNvPr>
          <p:cNvSpPr txBox="1"/>
          <p:nvPr/>
        </p:nvSpPr>
        <p:spPr>
          <a:xfrm>
            <a:off x="228666" y="646771"/>
            <a:ext cx="833547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charset="0"/>
                <a:ea typeface="IBM Plex Sans" charset="0"/>
                <a:cs typeface="IBM Plex Sans" charset="0"/>
              </a:rPr>
              <a:t>[1] Loading gif: </a:t>
            </a:r>
            <a:r>
              <a:rPr lang="en-US" sz="1400" dirty="0">
                <a:latin typeface="IBM Plex Sans" charset="0"/>
                <a:ea typeface="IBM Plex Sans" charset="0"/>
                <a:cs typeface="IBM Plex Sans" charset="0"/>
                <a:hlinkClick r:id="rId2"/>
              </a:rPr>
              <a:t>https://gifer.com/en/LE57</a:t>
            </a:r>
            <a:endParaRPr lang="en-US" sz="14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charset="0"/>
                <a:ea typeface="IBM Plex Sans" charset="0"/>
                <a:cs typeface="IBM Plex Sans" charset="0"/>
              </a:rPr>
              <a:t>[2] Bloch Sphere: </a:t>
            </a:r>
            <a:r>
              <a:rPr lang="en-US" sz="1400" dirty="0">
                <a:latin typeface="IBM Plex Sans" charset="0"/>
                <a:ea typeface="IBM Plex Sans" charset="0"/>
                <a:cs typeface="IBM Plex Sans" charset="0"/>
                <a:hlinkClick r:id="rId3"/>
              </a:rPr>
              <a:t>https://qiskit.org/textbook/ch-states/single-qubit-gates.html</a:t>
            </a:r>
            <a:endParaRPr lang="en-US" sz="14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charset="0"/>
                <a:ea typeface="IBM Plex Sans" charset="0"/>
                <a:cs typeface="IBM Plex Sans" charset="0"/>
              </a:rPr>
              <a:t>[3] Pulse graph: </a:t>
            </a:r>
            <a:r>
              <a:rPr lang="en-US" sz="1400" dirty="0">
                <a:latin typeface="IBM Plex Sans" charset="0"/>
                <a:ea typeface="IBM Plex Sans" charset="0"/>
                <a:cs typeface="IBM Plex Sans" charset="0"/>
                <a:hlinkClick r:id="rId4"/>
              </a:rPr>
              <a:t>https://arxiv.org/pdf/1902.01474.pdf</a:t>
            </a:r>
            <a:endParaRPr lang="en-US" sz="14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charset="0"/>
                <a:ea typeface="IBM Plex Sans" charset="0"/>
                <a:cs typeface="IBM Plex Sans" charset="0"/>
              </a:rPr>
              <a:t>[4] Fast </a:t>
            </a:r>
            <a:r>
              <a:rPr lang="en-US" sz="1400" dirty="0" err="1">
                <a:latin typeface="IBM Plex Sans" charset="0"/>
                <a:ea typeface="IBM Plex Sans" charset="0"/>
                <a:cs typeface="IBM Plex Sans" charset="0"/>
              </a:rPr>
              <a:t>speedtest</a:t>
            </a:r>
            <a:r>
              <a:rPr lang="en-US" sz="1400" dirty="0">
                <a:latin typeface="IBM Plex Sans" charset="0"/>
                <a:ea typeface="IBM Plex Sans" charset="0"/>
                <a:cs typeface="IBM Plex Sans" charset="0"/>
              </a:rPr>
              <a:t>: </a:t>
            </a:r>
            <a:r>
              <a:rPr lang="en-US" sz="1400" dirty="0">
                <a:latin typeface="IBM Plex Sans" charset="0"/>
                <a:ea typeface="IBM Plex Sans" charset="0"/>
                <a:cs typeface="IBM Plex Sans" charset="0"/>
                <a:hlinkClick r:id="rId5"/>
              </a:rPr>
              <a:t>https://www.youtube.com/watch?v=xt0EOY0GcuI</a:t>
            </a:r>
            <a:endParaRPr lang="en-US" sz="14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charset="0"/>
                <a:ea typeface="IBM Plex Sans" charset="0"/>
                <a:cs typeface="IBM Plex Sans" charset="0"/>
              </a:rPr>
              <a:t>[5] Hill climbing: </a:t>
            </a:r>
            <a:r>
              <a:rPr lang="en-US" sz="1400" dirty="0">
                <a:latin typeface="IBM Plex Sans" charset="0"/>
                <a:ea typeface="IBM Plex Sans" charset="0"/>
                <a:cs typeface="IBM Plex Sans" charset="0"/>
                <a:hlinkClick r:id="rId6"/>
              </a:rPr>
              <a:t>https://www.geeksforgeeks.org/introduction-hill-climbing-artificial-intelligence/</a:t>
            </a:r>
            <a:endParaRPr lang="en-US" sz="14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charset="0"/>
                <a:ea typeface="IBM Plex Sans" charset="0"/>
                <a:cs typeface="IBM Plex Sans" charset="0"/>
              </a:rPr>
              <a:t>[6] </a:t>
            </a:r>
            <a:r>
              <a:rPr lang="en-US" sz="1400" dirty="0" err="1">
                <a:latin typeface="IBM Plex Sans" charset="0"/>
                <a:ea typeface="IBM Plex Sans" charset="0"/>
                <a:cs typeface="IBM Plex Sans" charset="0"/>
              </a:rPr>
              <a:t>Qutip</a:t>
            </a:r>
            <a:r>
              <a:rPr lang="en-US" sz="1400" dirty="0">
                <a:latin typeface="IBM Plex Sans" charset="0"/>
                <a:ea typeface="IBM Plex Sans" charset="0"/>
                <a:cs typeface="IBM Plex Sans" charset="0"/>
              </a:rPr>
              <a:t> banner: </a:t>
            </a:r>
            <a:r>
              <a:rPr lang="en-US" sz="1400" dirty="0" err="1">
                <a:latin typeface="IBM Plex Sans" charset="0"/>
                <a:ea typeface="IBM Plex Sans" charset="0"/>
                <a:cs typeface="IBM Plex Sans" charset="0"/>
              </a:rPr>
              <a:t>qutip.org</a:t>
            </a:r>
            <a:endParaRPr lang="en-US" sz="14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charset="0"/>
                <a:ea typeface="IBM Plex Sans" charset="0"/>
                <a:cs typeface="IBM Plex Sans" charset="0"/>
              </a:rPr>
              <a:t>[7] Grape image: </a:t>
            </a:r>
            <a:r>
              <a:rPr lang="en-US" sz="1400" dirty="0">
                <a:latin typeface="IBM Plex Sans" charset="0"/>
                <a:ea typeface="IBM Plex Sans" charset="0"/>
                <a:cs typeface="IBM Plex Sans" charset="0"/>
                <a:hlinkClick r:id="rId7"/>
              </a:rPr>
              <a:t>http://qutip.org/docs/latest/guide/guide-control.html</a:t>
            </a:r>
            <a:endParaRPr lang="en-US" sz="14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charset="0"/>
                <a:ea typeface="IBM Plex Sans" charset="0"/>
                <a:cs typeface="IBM Plex Sans" charset="0"/>
              </a:rPr>
              <a:t>[8] </a:t>
            </a:r>
            <a:r>
              <a:rPr lang="en-US" sz="1400" dirty="0" err="1">
                <a:latin typeface="IBM Plex Sans" charset="0"/>
                <a:ea typeface="IBM Plex Sans" charset="0"/>
                <a:cs typeface="IBM Plex Sans" charset="0"/>
              </a:rPr>
              <a:t>Qiskit</a:t>
            </a:r>
            <a:r>
              <a:rPr lang="en-US" sz="1400" dirty="0">
                <a:latin typeface="IBM Plex Sans" charset="0"/>
                <a:ea typeface="IBM Plex Sans" charset="0"/>
                <a:cs typeface="IBM Plex Sans" charset="0"/>
              </a:rPr>
              <a:t> docs: </a:t>
            </a:r>
            <a:r>
              <a:rPr lang="en-US" sz="1400" dirty="0">
                <a:latin typeface="IBM Plex Sans" charset="0"/>
                <a:ea typeface="IBM Plex Sans" charset="0"/>
                <a:cs typeface="IBM Plex Sans" charset="0"/>
                <a:hlinkClick r:id="rId8"/>
              </a:rPr>
              <a:t>https://qiskit.org/documentation/stubs/qiskit.ignis.verification.process_tomography_circuits.html</a:t>
            </a:r>
            <a:endParaRPr lang="en-US" sz="14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charset="0"/>
                <a:ea typeface="IBM Plex Sans" charset="0"/>
                <a:cs typeface="IBM Plex Sans" charset="0"/>
              </a:rPr>
              <a:t>[9] XACC pipeline:  </a:t>
            </a:r>
            <a:r>
              <a:rPr lang="en-US" sz="1400" dirty="0">
                <a:latin typeface="IBM Plex Sans" charset="0"/>
                <a:ea typeface="IBM Plex Sans" charset="0"/>
                <a:cs typeface="IBM Plex Sans" charset="0"/>
                <a:hlinkClick r:id="rId9"/>
              </a:rPr>
              <a:t>https://arxiv.org/pdf/2006.02837.pdf</a:t>
            </a:r>
            <a:endParaRPr lang="en-US" sz="14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117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EDD90-293F-4342-9BCA-610943812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949848" cy="804672"/>
          </a:xfrm>
        </p:spPr>
        <p:txBody>
          <a:bodyPr/>
          <a:lstStyle/>
          <a:p>
            <a:r>
              <a:rPr lang="en-US" dirty="0"/>
              <a:t>Shi gate aggregation speedup [3]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26904-3490-C949-9904-811401DDAC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7447E-5FDE-8847-AE2B-FAFC322ADE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75C35A-E48E-D84A-A9FC-124FAED0D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" t="40261" r="53907" b="28051"/>
          <a:stretch/>
        </p:blipFill>
        <p:spPr>
          <a:xfrm>
            <a:off x="228665" y="793373"/>
            <a:ext cx="3755177" cy="243596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8E4AF1-2D31-7B40-BCD4-ADCDC168D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3" t="73876" r="55005" b="-450"/>
          <a:stretch/>
        </p:blipFill>
        <p:spPr>
          <a:xfrm>
            <a:off x="4370897" y="793372"/>
            <a:ext cx="4545827" cy="243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01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Optimal Control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Quantum Optimal Control is the process of engineering a unitary evolution as close to a target unitary in a system. Specifically we use pulse controls to evolve the unitary of a </a:t>
            </a:r>
            <a:r>
              <a:rPr lang="en-US" dirty="0" err="1"/>
              <a:t>transmon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60FB5E6-CA5E-4141-A41A-F738E22702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21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35"/>
    </mc:Choice>
    <mc:Fallback xmlns="">
      <p:transition spd="slow" advTm="2193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E9B0-34F6-9542-8A96-3DC771EA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23BFC-5AEB-C146-8D5D-39D9A0D8C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Pulses are calibrated for a specific set of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Calibrations optimize fidelities of basis gates, not circuit processes.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FA45B-706B-3247-B954-BFFDA1D1DA6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Less accurate circuits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55D64A-C831-194B-9861-E54E79582920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Inefficient pulse sequences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0680A-1F00-BA45-ACBC-40F091C40532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Slower and potentially less accurate qc programs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23828E-C198-9D4B-B728-03A6DB69D9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FD441-0930-924B-AA9E-07D7D2ABD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66899-5EAF-B44F-9B1E-F6EC50343A21}"/>
              </a:ext>
            </a:extLst>
          </p:cNvPr>
          <p:cNvSpPr/>
          <p:nvPr/>
        </p:nvSpPr>
        <p:spPr bwMode="auto">
          <a:xfrm>
            <a:off x="4749413" y="1128965"/>
            <a:ext cx="323386" cy="3122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H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E1CD752-7EA4-B548-AA07-5242860087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464" t="20547" r="52400" b="6272"/>
          <a:stretch/>
        </p:blipFill>
        <p:spPr>
          <a:xfrm>
            <a:off x="5573598" y="747075"/>
            <a:ext cx="1133387" cy="1131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AA9C94-E7F9-C043-BB99-DE7B97F5E789}"/>
                  </a:ext>
                </a:extLst>
              </p:cNvPr>
              <p:cNvSpPr txBox="1"/>
              <p:nvPr/>
            </p:nvSpPr>
            <p:spPr>
              <a:xfrm>
                <a:off x="5134130" y="981974"/>
                <a:ext cx="3345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≈</m:t>
                      </m:r>
                    </m:oMath>
                  </m:oMathPara>
                </a14:m>
                <a:endParaRPr lang="en-US" sz="1600" b="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AA9C94-E7F9-C043-BB99-DE7B97F5E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130" y="981974"/>
                <a:ext cx="334537" cy="584775"/>
              </a:xfrm>
              <a:prstGeom prst="rect">
                <a:avLst/>
              </a:prstGeom>
              <a:blipFill>
                <a:blip r:embed="rId5"/>
                <a:stretch>
                  <a:fillRect r="-3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787C7A29-55A6-3D4E-9D7D-2CC058F06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7956" y="3074631"/>
            <a:ext cx="1879956" cy="1879956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88BD89-121E-8F4D-89B4-424C65836A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54" t="40261" r="53907" b="28051"/>
          <a:stretch/>
        </p:blipFill>
        <p:spPr>
          <a:xfrm>
            <a:off x="7058518" y="747075"/>
            <a:ext cx="1743954" cy="1131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CF4488-B5E4-DB4B-B450-DC210D9069A0}"/>
              </a:ext>
            </a:extLst>
          </p:cNvPr>
          <p:cNvSpPr txBox="1"/>
          <p:nvPr/>
        </p:nvSpPr>
        <p:spPr>
          <a:xfrm>
            <a:off x="5485627" y="1874164"/>
            <a:ext cx="1133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[1]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8778DF-4A7A-1547-B6F8-6215F04F1E18}"/>
              </a:ext>
            </a:extLst>
          </p:cNvPr>
          <p:cNvSpPr txBox="1"/>
          <p:nvPr/>
        </p:nvSpPr>
        <p:spPr>
          <a:xfrm>
            <a:off x="7797912" y="3041153"/>
            <a:ext cx="1133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[2]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E648EE-93C4-AE42-978B-D5DC734904C6}"/>
              </a:ext>
            </a:extLst>
          </p:cNvPr>
          <p:cNvSpPr txBox="1"/>
          <p:nvPr/>
        </p:nvSpPr>
        <p:spPr>
          <a:xfrm>
            <a:off x="6965947" y="1874532"/>
            <a:ext cx="1133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56223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64"/>
    </mc:Choice>
    <mc:Fallback xmlns="">
      <p:transition spd="slow" advTm="10996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55BD-0840-6540-AD2C-6732BA3A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D81D7-BE9E-1142-9943-D7A1B8663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b="1" dirty="0"/>
              <a:t>GRAPE (or other OCT)</a:t>
            </a:r>
            <a:endParaRPr lang="en-US" sz="2000" b="1" dirty="0"/>
          </a:p>
          <a:p>
            <a:r>
              <a:rPr lang="en-US" sz="2000" i="1" dirty="0">
                <a:latin typeface="AdvEPSTIM"/>
              </a:rPr>
              <a:t>Gradient ascent pulse engineering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1A4F1-B845-DC4C-B3BD-57F8F3AAE02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Unitary evolution-optimized pulse sequences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A13049-9E46-B845-BE3B-D31EE3D81053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Gate aggregation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4FEA28-2DC5-A845-A6F8-9B83D3681216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b="1" i="1" dirty="0"/>
              <a:t>OPTIMIZED </a:t>
            </a:r>
            <a:r>
              <a:rPr lang="en-US" b="1" dirty="0"/>
              <a:t>Quantum Programs</a:t>
            </a:r>
            <a:endParaRPr lang="en-US" b="1" i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D0422F-B726-EC42-B191-52D57257A8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BDBF94-08E2-A840-8B4C-31D466D5A7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E3A6AE-98DF-A34D-A64B-9EE3FCF96649}"/>
              </a:ext>
            </a:extLst>
          </p:cNvPr>
          <p:cNvSpPr/>
          <p:nvPr/>
        </p:nvSpPr>
        <p:spPr bwMode="auto">
          <a:xfrm>
            <a:off x="4749413" y="1357566"/>
            <a:ext cx="323386" cy="3122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48FCE64-19B4-6E41-97EA-580EC669DF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464" t="20547" r="52400" b="6272"/>
          <a:stretch/>
        </p:blipFill>
        <p:spPr>
          <a:xfrm>
            <a:off x="5573598" y="975676"/>
            <a:ext cx="1133387" cy="1131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AB40FE-4DB1-0947-8260-B4204FC64D78}"/>
                  </a:ext>
                </a:extLst>
              </p:cNvPr>
              <p:cNvSpPr txBox="1"/>
              <p:nvPr/>
            </p:nvSpPr>
            <p:spPr>
              <a:xfrm>
                <a:off x="5134130" y="1210575"/>
                <a:ext cx="3345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≃</m:t>
                      </m:r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AB40FE-4DB1-0947-8260-B4204FC64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130" y="1210575"/>
                <a:ext cx="334537" cy="584775"/>
              </a:xfrm>
              <a:prstGeom prst="rect">
                <a:avLst/>
              </a:prstGeom>
              <a:blipFill>
                <a:blip r:embed="rId5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7AF966-5D64-9F4D-93AC-B3B4FB1C53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423" t="73876" r="55005" b="-450"/>
          <a:stretch/>
        </p:blipFill>
        <p:spPr>
          <a:xfrm>
            <a:off x="7086600" y="1039319"/>
            <a:ext cx="1770451" cy="948728"/>
          </a:xfrm>
          <a:prstGeom prst="rect">
            <a:avLst/>
          </a:prstGeom>
        </p:spPr>
      </p:pic>
      <p:pic>
        <p:nvPicPr>
          <p:cNvPr id="17" name="Picture 16" descr="A device with a screen&#10;&#10;Description automatically generated">
            <a:extLst>
              <a:ext uri="{FF2B5EF4-FFF2-40B4-BE49-F238E27FC236}">
                <a16:creationId xmlns:a16="http://schemas.microsoft.com/office/drawing/2014/main" id="{405961C4-5030-5247-9F47-96CE2501B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0" y="3031375"/>
            <a:ext cx="2564283" cy="19232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634E09-BAB8-7049-A876-511C9992179B}"/>
              </a:ext>
            </a:extLst>
          </p:cNvPr>
          <p:cNvSpPr txBox="1"/>
          <p:nvPr/>
        </p:nvSpPr>
        <p:spPr>
          <a:xfrm>
            <a:off x="5468667" y="2073473"/>
            <a:ext cx="1133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[1]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515728-82E8-1A4F-BE87-B157EF035910}"/>
              </a:ext>
            </a:extLst>
          </p:cNvPr>
          <p:cNvSpPr txBox="1"/>
          <p:nvPr/>
        </p:nvSpPr>
        <p:spPr>
          <a:xfrm>
            <a:off x="7009015" y="1961372"/>
            <a:ext cx="1133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[3]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1F4FB3-E236-4942-AAB3-D16BC80F3E6F}"/>
              </a:ext>
            </a:extLst>
          </p:cNvPr>
          <p:cNvSpPr txBox="1"/>
          <p:nvPr/>
        </p:nvSpPr>
        <p:spPr>
          <a:xfrm>
            <a:off x="8239212" y="2999977"/>
            <a:ext cx="1133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320899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991"/>
    </mc:Choice>
    <mc:Fallback xmlns="">
      <p:transition spd="slow" advTm="9299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0E3CE76-507E-484C-9BF7-3768C568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Ascent Pulse Engineering (GRAPE)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BB5DF83-C454-004E-A1F7-CF158B4161D0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219455" y="1551008"/>
                <a:ext cx="2921677" cy="2944792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Initialize pulse guesses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Calculate density operator fidelity with given sequence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Move in direction of greatest increase in fidelity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𝑃𝑆𝑈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𝑡𝑎𝑟𝑔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/>
                              <m:t>†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BB5DF83-C454-004E-A1F7-CF158B416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219455" y="1551008"/>
                <a:ext cx="2921677" cy="2944792"/>
              </a:xfrm>
              <a:blipFill>
                <a:blip r:embed="rId3"/>
                <a:stretch>
                  <a:fillRect l="-3030" t="-1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5271ACC4-B60E-1940-9BCF-80C6E1D497B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tretch/>
        </p:blipFill>
        <p:spPr>
          <a:xfrm>
            <a:off x="3308350" y="1339056"/>
            <a:ext cx="4813300" cy="3060700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8B41B5-18BB-2841-AF81-D70FCCF69D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829620-2966-C142-BC5A-3F28521ABF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FB38D3-52FF-CD40-994A-4D07FF916E9B}"/>
              </a:ext>
            </a:extLst>
          </p:cNvPr>
          <p:cNvSpPr txBox="1"/>
          <p:nvPr/>
        </p:nvSpPr>
        <p:spPr>
          <a:xfrm>
            <a:off x="3210014" y="4426352"/>
            <a:ext cx="1133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403715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9"/>
    </mc:Choice>
    <mc:Fallback xmlns="">
      <p:transition spd="slow" advTm="615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090F-BA56-5F40-86C5-791B742A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Control Development in </a:t>
            </a:r>
            <a:r>
              <a:rPr lang="en-US" dirty="0" err="1"/>
              <a:t>Qiskit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6905A-6616-2C4B-8B21-282795F3E674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Convert IBM Chip </a:t>
            </a:r>
            <a:r>
              <a:rPr lang="en-US" dirty="0" err="1"/>
              <a:t>hamiltonians</a:t>
            </a:r>
            <a:r>
              <a:rPr lang="en-US" dirty="0"/>
              <a:t> to </a:t>
            </a:r>
            <a:r>
              <a:rPr lang="en-US" dirty="0" err="1"/>
              <a:t>Qutip</a:t>
            </a:r>
            <a:r>
              <a:rPr lang="en-US" dirty="0"/>
              <a:t> standards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71204-DCA4-D24E-A4BC-1FE54605B80E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QuTiP</a:t>
            </a:r>
            <a:r>
              <a:rPr lang="en-US" dirty="0"/>
              <a:t> GRAPE algorithm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64372D-B49F-4E40-856B-66CC1D60400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Run the output pulses through IBM simulators and devices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2694D1-85C2-7F45-B38C-1626040B1015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Perform Quantum Process Tomography (QPT) to characterize and evaluate gates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5DA38AE-DAF5-6F45-9778-9AD27AADED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543DC-51F3-0549-A9ED-C0B24F057A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51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98"/>
    </mc:Choice>
    <mc:Fallback xmlns="">
      <p:transition spd="slow" advTm="5399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9897A-C33C-3049-953F-EEFA8BD6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– </a:t>
            </a:r>
            <a:r>
              <a:rPr lang="en-US" dirty="0" err="1"/>
              <a:t>QuTiP</a:t>
            </a:r>
            <a:r>
              <a:rPr lang="en-US" dirty="0"/>
              <a:t> – </a:t>
            </a:r>
            <a:r>
              <a:rPr lang="en-US" dirty="0" err="1"/>
              <a:t>Qiskit</a:t>
            </a:r>
            <a:r>
              <a:rPr lang="en-US" dirty="0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C1F6AB0-D2F0-684E-893D-8B5AD2B9CE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311" y="2700462"/>
            <a:ext cx="8583577" cy="163490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IBM Hamiltonian format differs from </a:t>
            </a:r>
            <a:r>
              <a:rPr lang="en-US" dirty="0" err="1"/>
              <a:t>Qutip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Conversion and unit conversion necessary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Extensive </a:t>
            </a:r>
            <a:r>
              <a:rPr lang="en-US" dirty="0" err="1"/>
              <a:t>Qutip</a:t>
            </a:r>
            <a:r>
              <a:rPr lang="en-US" dirty="0"/>
              <a:t> API investigation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Ultimately one of the biggest unexpected challenges of this project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084AF-256A-204B-A1D0-2B085D86AD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1FEA3-484C-FC48-920B-FAA7831B97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9C623C-4AE3-D043-BA4B-7D585107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624"/>
            <a:ext cx="9144000" cy="19178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69E5EF-0A9D-1F47-A674-FAA35FA8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66" y="4215030"/>
            <a:ext cx="2005248" cy="565369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7B5FC371-49E5-6043-BE6E-FAF5CCD68A23}"/>
              </a:ext>
            </a:extLst>
          </p:cNvPr>
          <p:cNvSpPr/>
          <p:nvPr/>
        </p:nvSpPr>
        <p:spPr bwMode="auto">
          <a:xfrm>
            <a:off x="350112" y="4038249"/>
            <a:ext cx="147852" cy="134672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C2CC9-6864-814E-874F-9194A4FDE32C}"/>
              </a:ext>
            </a:extLst>
          </p:cNvPr>
          <p:cNvSpPr txBox="1"/>
          <p:nvPr/>
        </p:nvSpPr>
        <p:spPr>
          <a:xfrm>
            <a:off x="8227194" y="2655427"/>
            <a:ext cx="1133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263928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55"/>
    </mc:Choice>
    <mc:Fallback xmlns="">
      <p:transition spd="slow" advTm="4645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E6FA-5D83-6D49-907A-CA7A7BA2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err="1"/>
              <a:t>QuTiP</a:t>
            </a:r>
            <a:r>
              <a:rPr lang="en-US" dirty="0"/>
              <a:t> Grape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81381F9F-DBA8-DE4B-B6C8-548CE576182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Models Unitary evolution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Control field parameters + system field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Goal: maximize fidelity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𝑃𝑆𝑈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𝑃𝑆𝑈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𝑡𝑎𝑟𝑔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/>
                              <m:t>†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)}</m:t>
                        </m:r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81381F9F-DBA8-DE4B-B6C8-548CE5761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l="-1840" t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B7923-B802-804E-87AE-1A91F4B7C9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IBM Quantum / July 21 2020 / © 2020 IBM Corporation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C0442-BF36-9A4C-B0A0-DD02A2890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4" name="Picture 13" descr="A picture containing colorful, sitting, green, clock&#10;&#10;Description automatically generated">
            <a:extLst>
              <a:ext uri="{FF2B5EF4-FFF2-40B4-BE49-F238E27FC236}">
                <a16:creationId xmlns:a16="http://schemas.microsoft.com/office/drawing/2014/main" id="{052EE305-22DE-7445-841B-E6ABE53A4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130" y="1243583"/>
            <a:ext cx="3394488" cy="305503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2AA863-62C8-0444-8717-AE9BD3160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66" y="4215030"/>
            <a:ext cx="2005248" cy="565369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C523FEFC-D78B-A440-AB63-383CFCBC17C3}"/>
              </a:ext>
            </a:extLst>
          </p:cNvPr>
          <p:cNvSpPr/>
          <p:nvPr/>
        </p:nvSpPr>
        <p:spPr bwMode="auto">
          <a:xfrm>
            <a:off x="854382" y="4036817"/>
            <a:ext cx="147852" cy="134672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A5C86C-B8A9-FA46-9CFF-6950FC94AC70}"/>
              </a:ext>
            </a:extLst>
          </p:cNvPr>
          <p:cNvSpPr txBox="1"/>
          <p:nvPr/>
        </p:nvSpPr>
        <p:spPr>
          <a:xfrm>
            <a:off x="4895130" y="4298622"/>
            <a:ext cx="1133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71315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515"/>
    </mc:Choice>
    <mc:Fallback xmlns="">
      <p:transition spd="slow" advTm="10251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CC6C-4615-3F45-8CDA-293D6316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Real device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3B38AF9C-2E6F-8A47-942F-F57AFB314B4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07881" y="1232009"/>
                <a:ext cx="4123944" cy="3252216"/>
              </a:xfrm>
            </p:spPr>
            <p:txBody>
              <a:bodyPr/>
              <a:lstStyle/>
              <a:p>
                <a:r>
                  <a:rPr lang="en-US" dirty="0"/>
                  <a:t>GRAPE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pulse: </a:t>
                </a:r>
                <a:r>
                  <a:rPr lang="en-US" b="1" dirty="0"/>
                  <a:t>90.2%</a:t>
                </a:r>
              </a:p>
              <a:p>
                <a:r>
                  <a:rPr lang="en-US" dirty="0"/>
                  <a:t>Default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pulse: </a:t>
                </a:r>
                <a:r>
                  <a:rPr lang="en-US" b="1" dirty="0"/>
                  <a:t>92.6%</a:t>
                </a:r>
              </a:p>
              <a:p>
                <a:r>
                  <a:rPr lang="en-US" dirty="0"/>
                  <a:t>4096 shots</a:t>
                </a:r>
              </a:p>
              <a:p>
                <a:endParaRPr lang="en-US" dirty="0"/>
              </a:p>
              <a:p>
                <a:r>
                  <a:rPr lang="en-US" dirty="0"/>
                  <a:t>Is this bad – No</a:t>
                </a:r>
              </a:p>
              <a:p>
                <a:r>
                  <a:rPr lang="en-US" dirty="0"/>
                  <a:t>GRAPE Hamiltonian: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3B38AF9C-2E6F-8A47-942F-F57AFB314B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07881" y="1232009"/>
                <a:ext cx="4123944" cy="3252216"/>
              </a:xfrm>
              <a:blipFill>
                <a:blip r:embed="rId3"/>
                <a:stretch>
                  <a:fillRect l="-2454" t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2C65107-3AB5-48B1-9938-C912F411C6F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X gates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B7B6B384-2CE6-42B4-B370-273C2F7252F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H 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62D2416-9DAB-5E4B-ADBE-BAAD614F262B}"/>
                  </a:ext>
                </a:extLst>
              </p:cNvPr>
              <p:cNvSpPr>
                <a:spLocks noGrp="1"/>
              </p:cNvSpPr>
              <p:nvPr>
                <p:ph sz="quarter" idx="19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GRAPE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Pulse</a:t>
                </a:r>
              </a:p>
              <a:p>
                <a:r>
                  <a:rPr lang="en-US" dirty="0"/>
                  <a:t>Schedule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62D2416-9DAB-5E4B-ADBE-BAAD614F26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9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3C6E2-26D4-DF44-B874-24D5975FA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IBM Quantum / July 21 2020 / © 2020 IBM Corporation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CFDB-2A65-0545-91F5-A180CC3F60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3D33123-5BAE-EE48-92F1-782AFCE9C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8817692"/>
              </p:ext>
            </p:extLst>
          </p:nvPr>
        </p:nvGraphicFramePr>
        <p:xfrm>
          <a:off x="4686012" y="550333"/>
          <a:ext cx="2104255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B2E7D7B8-F182-304B-80B4-F6A08F75D6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8125515"/>
              </p:ext>
            </p:extLst>
          </p:nvPr>
        </p:nvGraphicFramePr>
        <p:xfrm>
          <a:off x="6972012" y="550333"/>
          <a:ext cx="2104255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BCAED473-8403-8B44-8E38-627AC1987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66" y="4215030"/>
            <a:ext cx="2005248" cy="565369"/>
          </a:xfrm>
          <a:prstGeom prst="rect">
            <a:avLst/>
          </a:prstGeom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F431E68A-FF12-AD42-A699-375087AD7589}"/>
              </a:ext>
            </a:extLst>
          </p:cNvPr>
          <p:cNvSpPr/>
          <p:nvPr/>
        </p:nvSpPr>
        <p:spPr bwMode="auto">
          <a:xfrm>
            <a:off x="1426558" y="4034610"/>
            <a:ext cx="147852" cy="134672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53EE77-F952-E44F-9E65-CE5FB6E15B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3238" y="2778040"/>
            <a:ext cx="2886725" cy="189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5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783"/>
    </mc:Choice>
    <mc:Fallback xmlns="">
      <p:transition spd="slow" advTm="156783"/>
    </mc:Fallback>
  </mc:AlternateContent>
</p:sld>
</file>

<file path=ppt/theme/theme1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" id="{611FB161-99EA-DD41-B121-F9217D2ADC5B}" vid="{D9A477AB-B595-B947-8BBD-08ED3FE7F966}"/>
    </a:ext>
  </a:extLst>
</a:theme>
</file>

<file path=ppt/theme/theme2.xml><?xml version="1.0" encoding="utf-8"?>
<a:theme xmlns:a="http://schemas.openxmlformats.org/drawingml/2006/main" name="IBM 2019 Master template (blue background)">
  <a:themeElements>
    <a:clrScheme name="Custom 4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FEFFFF"/>
      </a:hlink>
      <a:folHlink>
        <a:srgbClr val="F3F3F3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" id="{611FB161-99EA-DD41-B121-F9217D2ADC5B}" vid="{A7B62170-7CD8-004D-AFB3-B40BDA988532}"/>
    </a:ext>
  </a:extLst>
</a:theme>
</file>

<file path=ppt/theme/theme3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" id="{611FB161-99EA-DD41-B121-F9217D2ADC5B}" vid="{CF3FC2FC-93C3-C946-8F27-5AA72213E277}"/>
    </a:ext>
  </a:extLst>
</a:theme>
</file>

<file path=ppt/theme/theme4.xml><?xml version="1.0" encoding="utf-8"?>
<a:theme xmlns:a="http://schemas.openxmlformats.org/drawingml/2006/main" name="IBM 2019 Master template (white background)">
  <a:themeElements>
    <a:clrScheme name="Custom 1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" id="{611FB161-99EA-DD41-B121-F9217D2ADC5B}" vid="{BF8829A5-0000-6540-8C18-CA34EE6AE63C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6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1075</Words>
  <Application>Microsoft Macintosh PowerPoint</Application>
  <PresentationFormat>On-screen Show (16:9)</PresentationFormat>
  <Paragraphs>167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.AppleSystemUIFont</vt:lpstr>
      <vt:lpstr>AdvEPSTIM</vt:lpstr>
      <vt:lpstr>Arial</vt:lpstr>
      <vt:lpstr>Cambria Math</vt:lpstr>
      <vt:lpstr>HelvNeue Light for IBM</vt:lpstr>
      <vt:lpstr>IBM Plex Sans</vt:lpstr>
      <vt:lpstr>IBM Plex Sans Light</vt:lpstr>
      <vt:lpstr>IBM Plex Sans Regular</vt:lpstr>
      <vt:lpstr>System Font Regular</vt:lpstr>
      <vt:lpstr>Wingdings</vt:lpstr>
      <vt:lpstr>IBM 2019 Master template (black background)</vt:lpstr>
      <vt:lpstr>IBM 2019 Master template (blue background)</vt:lpstr>
      <vt:lpstr>IBM 2019 Master template (light gray background)</vt:lpstr>
      <vt:lpstr>IBM 2019 Master template (white background)</vt:lpstr>
      <vt:lpstr>PowerPoint Presentation</vt:lpstr>
      <vt:lpstr>Quantum Optimal Control</vt:lpstr>
      <vt:lpstr>Problem</vt:lpstr>
      <vt:lpstr>Solution</vt:lpstr>
      <vt:lpstr>Gradient Ascent Pulse Engineering (GRAPE)</vt:lpstr>
      <vt:lpstr>Optimal Control Development in Qiskit</vt:lpstr>
      <vt:lpstr>Qiskit – QuTiP – Qiskit </vt:lpstr>
      <vt:lpstr>QuTiP Grape</vt:lpstr>
      <vt:lpstr>Real device testing</vt:lpstr>
      <vt:lpstr>Quantum Process Tomography</vt:lpstr>
      <vt:lpstr>XACC QOC pipeline [9]</vt:lpstr>
      <vt:lpstr>Qiskit Pulse Pipeline</vt:lpstr>
      <vt:lpstr>Qiskit Pulse Pipeline</vt:lpstr>
      <vt:lpstr>Potential Qiskit Pulse Pipeline</vt:lpstr>
      <vt:lpstr>Next Steps</vt:lpstr>
      <vt:lpstr>PowerPoint Presentation</vt:lpstr>
      <vt:lpstr>Citations</vt:lpstr>
      <vt:lpstr>Shi gate aggregation speedup [3]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Watson Presentation Template — IBM Plex variant</dc:title>
  <dc:creator>Ben Rosand</dc:creator>
  <cp:lastModifiedBy>Ben Rosand</cp:lastModifiedBy>
  <cp:revision>2</cp:revision>
  <dcterms:created xsi:type="dcterms:W3CDTF">2020-07-20T18:30:55Z</dcterms:created>
  <dcterms:modified xsi:type="dcterms:W3CDTF">2020-07-21T17:09:57Z</dcterms:modified>
</cp:coreProperties>
</file>